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0" r:id="rId2"/>
    <p:sldId id="338" r:id="rId3"/>
    <p:sldId id="343" r:id="rId4"/>
    <p:sldId id="351" r:id="rId5"/>
    <p:sldId id="344" r:id="rId6"/>
    <p:sldId id="345" r:id="rId7"/>
    <p:sldId id="346" r:id="rId8"/>
    <p:sldId id="352" r:id="rId9"/>
    <p:sldId id="361" r:id="rId10"/>
    <p:sldId id="353" r:id="rId11"/>
    <p:sldId id="358" r:id="rId12"/>
    <p:sldId id="359" r:id="rId13"/>
    <p:sldId id="363" r:id="rId14"/>
    <p:sldId id="365" r:id="rId15"/>
    <p:sldId id="366" r:id="rId16"/>
    <p:sldId id="360" r:id="rId17"/>
    <p:sldId id="362" r:id="rId18"/>
    <p:sldId id="297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202"/>
    <a:srgbClr val="0000FF"/>
    <a:srgbClr val="0C03BD"/>
    <a:srgbClr val="85DCE5"/>
    <a:srgbClr val="FF3B3B"/>
    <a:srgbClr val="E1E1E1"/>
    <a:srgbClr val="E57003"/>
    <a:srgbClr val="016964"/>
    <a:srgbClr val="00A49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813" autoAdjust="0"/>
  </p:normalViewPr>
  <p:slideViewPr>
    <p:cSldViewPr>
      <p:cViewPr varScale="1">
        <p:scale>
          <a:sx n="87" d="100"/>
          <a:sy n="87" d="100"/>
        </p:scale>
        <p:origin x="161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800222"/>
            <a:ext cx="6480720" cy="198881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86772" y="1268760"/>
            <a:ext cx="8009661" cy="511256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95000"/>
                  </a:schemeClr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5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95536" y="86954"/>
            <a:ext cx="799288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86774" y="1268760"/>
            <a:ext cx="8009660" cy="5112568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2pPr>
            <a:lvl3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3pPr>
            <a:lvl4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4pPr>
            <a:lvl5pPr algn="l">
              <a:buNone/>
              <a:defRPr sz="1600" b="0" i="1" baseline="0">
                <a:solidFill>
                  <a:schemeClr val="tx1"/>
                </a:solidFill>
                <a:latin typeface="+mj-lt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177280" y="2467100"/>
            <a:ext cx="7211144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600" b="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9592" y="692696"/>
            <a:ext cx="6326030" cy="4843486"/>
            <a:chOff x="936104" y="-633704"/>
            <a:chExt cx="6326030" cy="4843486"/>
          </a:xfrm>
        </p:grpSpPr>
        <p:sp>
          <p:nvSpPr>
            <p:cNvPr id="27" name="TextBox 26"/>
            <p:cNvSpPr txBox="1"/>
            <p:nvPr/>
          </p:nvSpPr>
          <p:spPr>
            <a:xfrm>
              <a:off x="936104" y="540171"/>
              <a:ext cx="26997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CONTENTS</a:t>
              </a:r>
              <a:endParaRPr lang="ko-KR" altLang="en-US" sz="3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028334" y="-633704"/>
              <a:ext cx="6233800" cy="2478530"/>
              <a:chOff x="1565543" y="-233931"/>
              <a:chExt cx="3921480" cy="2724649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1944718" y="1735326"/>
                <a:ext cx="2960616" cy="372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 smtClean="0">
                    <a:solidFill>
                      <a:srgbClr val="FF3B3B"/>
                    </a:solidFill>
                    <a:latin typeface="+mj-lt"/>
                    <a:ea typeface="맑은 고딕" panose="020B0503020000020004" pitchFamily="50" charset="-127"/>
                  </a:rPr>
                  <a:t>기업 개요</a:t>
                </a:r>
                <a:endParaRPr lang="en-US" altLang="ko-KR" sz="1600" b="1" dirty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 Box 11"/>
              <p:cNvSpPr txBox="1">
                <a:spLocks noChangeArrowheads="1"/>
              </p:cNvSpPr>
              <p:nvPr/>
            </p:nvSpPr>
            <p:spPr bwMode="auto">
              <a:xfrm>
                <a:off x="1915687" y="2154703"/>
                <a:ext cx="3392664" cy="287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기업 기본 지식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1565543" y="1865934"/>
                <a:ext cx="326585" cy="624784"/>
                <a:chOff x="1441868" y="1865934"/>
                <a:chExt cx="326585" cy="624784"/>
              </a:xfrm>
            </p:grpSpPr>
            <p:sp>
              <p:nvSpPr>
                <p:cNvPr id="87" name="직각 삼각형 86"/>
                <p:cNvSpPr/>
                <p:nvPr/>
              </p:nvSpPr>
              <p:spPr>
                <a:xfrm rot="5400000">
                  <a:off x="1319331" y="1988471"/>
                  <a:ext cx="483176" cy="238102"/>
                </a:xfrm>
                <a:prstGeom prst="rtTriangle">
                  <a:avLst/>
                </a:prstGeom>
                <a:solidFill>
                  <a:srgbClr val="FF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  <p:sp>
              <p:nvSpPr>
                <p:cNvPr id="31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505240" y="2060584"/>
                  <a:ext cx="263213" cy="4301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  <a:latin typeface="+mj-lt"/>
                      <a:ea typeface="맑은 고딕" panose="020B0503020000020004" pitchFamily="50" charset="-127"/>
                    </a:rPr>
                    <a:t>01</a:t>
                  </a:r>
                  <a:endParaRPr lang="ko-KR" altLang="en-US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" name="Text Box 5"/>
              <p:cNvSpPr txBox="1">
                <a:spLocks noChangeArrowheads="1"/>
              </p:cNvSpPr>
              <p:nvPr/>
            </p:nvSpPr>
            <p:spPr bwMode="auto">
              <a:xfrm>
                <a:off x="2526407" y="-233931"/>
                <a:ext cx="2960616" cy="710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3600" b="1" dirty="0" smtClean="0">
                    <a:solidFill>
                      <a:srgbClr val="FF3B3B"/>
                    </a:solidFill>
                    <a:latin typeface="+mj-lt"/>
                    <a:ea typeface="맑은 고딕" panose="020B0503020000020004" pitchFamily="50" charset="-127"/>
                  </a:rPr>
                  <a:t>SK </a:t>
                </a:r>
                <a:r>
                  <a:rPr lang="ko-KR" altLang="en-US" sz="3600" b="1" dirty="0" smtClean="0">
                    <a:solidFill>
                      <a:srgbClr val="FF3B3B"/>
                    </a:solidFill>
                    <a:latin typeface="+mj-lt"/>
                    <a:ea typeface="맑은 고딕" panose="020B0503020000020004" pitchFamily="50" charset="-127"/>
                  </a:rPr>
                  <a:t>하이닉스 </a:t>
                </a:r>
                <a:r>
                  <a:rPr lang="en-US" altLang="ko-KR" sz="3600" b="1" dirty="0" smtClean="0">
                    <a:solidFill>
                      <a:srgbClr val="FF3B3B"/>
                    </a:solidFill>
                    <a:latin typeface="+mj-lt"/>
                    <a:ea typeface="맑은 고딕" panose="020B0503020000020004" pitchFamily="50" charset="-127"/>
                  </a:rPr>
                  <a:t>000660</a:t>
                </a:r>
                <a:endParaRPr lang="en-US" altLang="ko-KR" sz="3600" b="1" dirty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1024265" y="2020880"/>
              <a:ext cx="5953840" cy="607363"/>
              <a:chOff x="1565543" y="1783366"/>
              <a:chExt cx="3742808" cy="707352"/>
            </a:xfrm>
          </p:grpSpPr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1915687" y="1783366"/>
                <a:ext cx="2960616" cy="394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 smtClean="0">
                    <a:solidFill>
                      <a:srgbClr val="E1E1E1"/>
                    </a:solidFill>
                    <a:latin typeface="+mj-lt"/>
                    <a:ea typeface="맑은 고딕" panose="020B0503020000020004" pitchFamily="50" charset="-127"/>
                  </a:rPr>
                  <a:t>기업 분석</a:t>
                </a:r>
                <a:endParaRPr lang="en-US" altLang="ko-KR" sz="1600" b="1" dirty="0">
                  <a:solidFill>
                    <a:srgbClr val="E1E1E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5" name="Text Box 11"/>
              <p:cNvSpPr txBox="1">
                <a:spLocks noChangeArrowheads="1"/>
              </p:cNvSpPr>
              <p:nvPr/>
            </p:nvSpPr>
            <p:spPr bwMode="auto">
              <a:xfrm>
                <a:off x="1915687" y="2146158"/>
                <a:ext cx="3392664" cy="304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기업 및 산업 전반에 관한 분석 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1565543" y="1865934"/>
                <a:ext cx="326585" cy="624784"/>
                <a:chOff x="1441868" y="1865934"/>
                <a:chExt cx="326585" cy="624784"/>
              </a:xfrm>
            </p:grpSpPr>
            <p:sp>
              <p:nvSpPr>
                <p:cNvPr id="57" name="직각 삼각형 56"/>
                <p:cNvSpPr/>
                <p:nvPr/>
              </p:nvSpPr>
              <p:spPr>
                <a:xfrm rot="5400000">
                  <a:off x="1319331" y="1988471"/>
                  <a:ext cx="483176" cy="238102"/>
                </a:xfrm>
                <a:prstGeom prst="rt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  <p:sp>
              <p:nvSpPr>
                <p:cNvPr id="58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505240" y="2060584"/>
                  <a:ext cx="263213" cy="4301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  <a:latin typeface="+mj-lt"/>
                      <a:ea typeface="맑은 고딕" panose="020B0503020000020004" pitchFamily="50" charset="-127"/>
                    </a:rPr>
                    <a:t>02</a:t>
                  </a:r>
                  <a:endParaRPr lang="ko-KR" altLang="en-US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1" name="그룹 70"/>
            <p:cNvGrpSpPr/>
            <p:nvPr/>
          </p:nvGrpSpPr>
          <p:grpSpPr>
            <a:xfrm>
              <a:off x="1028333" y="2782907"/>
              <a:ext cx="5953840" cy="607363"/>
              <a:chOff x="1565543" y="1783366"/>
              <a:chExt cx="3742808" cy="707352"/>
            </a:xfrm>
          </p:grpSpPr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1915687" y="1783366"/>
                <a:ext cx="2960616" cy="394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 smtClean="0">
                    <a:solidFill>
                      <a:srgbClr val="FF3B3B"/>
                    </a:solidFill>
                    <a:latin typeface="+mj-lt"/>
                    <a:ea typeface="맑은 고딕" panose="020B0503020000020004" pitchFamily="50" charset="-127"/>
                  </a:rPr>
                  <a:t>차트 분석</a:t>
                </a:r>
                <a:endParaRPr lang="en-US" altLang="ko-KR" sz="1600" b="1" dirty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 Box 11"/>
              <p:cNvSpPr txBox="1">
                <a:spLocks noChangeArrowheads="1"/>
              </p:cNvSpPr>
              <p:nvPr/>
            </p:nvSpPr>
            <p:spPr bwMode="auto">
              <a:xfrm>
                <a:off x="1915687" y="2146158"/>
                <a:ext cx="3392664" cy="304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다양한 </a:t>
                </a:r>
                <a:r>
                  <a:rPr lang="ko-KR" altLang="en-US" sz="1100" dirty="0" err="1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보조지표를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 이용한 분석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1565543" y="1865934"/>
                <a:ext cx="326585" cy="624784"/>
                <a:chOff x="1441868" y="1865934"/>
                <a:chExt cx="326585" cy="624784"/>
              </a:xfrm>
            </p:grpSpPr>
            <p:sp>
              <p:nvSpPr>
                <p:cNvPr id="75" name="직각 삼각형 74"/>
                <p:cNvSpPr/>
                <p:nvPr/>
              </p:nvSpPr>
              <p:spPr>
                <a:xfrm rot="5400000">
                  <a:off x="1319331" y="1988471"/>
                  <a:ext cx="483176" cy="238102"/>
                </a:xfrm>
                <a:prstGeom prst="rtTriangle">
                  <a:avLst/>
                </a:prstGeom>
                <a:solidFill>
                  <a:srgbClr val="FF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  <p:sp>
              <p:nvSpPr>
                <p:cNvPr id="76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505240" y="2060584"/>
                  <a:ext cx="263213" cy="4301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  <a:latin typeface="+mj-lt"/>
                      <a:ea typeface="맑은 고딕" panose="020B0503020000020004" pitchFamily="50" charset="-127"/>
                    </a:rPr>
                    <a:t>03</a:t>
                  </a:r>
                  <a:endParaRPr lang="ko-KR" altLang="en-US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77" name="그룹 76"/>
            <p:cNvGrpSpPr/>
            <p:nvPr/>
          </p:nvGrpSpPr>
          <p:grpSpPr>
            <a:xfrm>
              <a:off x="1024265" y="3602419"/>
              <a:ext cx="5953840" cy="607363"/>
              <a:chOff x="1565543" y="1783366"/>
              <a:chExt cx="3742808" cy="707352"/>
            </a:xfrm>
          </p:grpSpPr>
          <p:sp>
            <p:nvSpPr>
              <p:cNvPr id="78" name="Text Box 5"/>
              <p:cNvSpPr txBox="1">
                <a:spLocks noChangeArrowheads="1"/>
              </p:cNvSpPr>
              <p:nvPr/>
            </p:nvSpPr>
            <p:spPr bwMode="auto">
              <a:xfrm>
                <a:off x="1915687" y="1783366"/>
                <a:ext cx="2960616" cy="394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600" b="1" dirty="0" smtClean="0">
                    <a:solidFill>
                      <a:srgbClr val="E1E1E1"/>
                    </a:solidFill>
                    <a:latin typeface="+mj-lt"/>
                    <a:ea typeface="맑은 고딕" panose="020B0503020000020004" pitchFamily="50" charset="-127"/>
                  </a:rPr>
                  <a:t>시사점</a:t>
                </a:r>
                <a:endParaRPr lang="en-US" altLang="ko-KR" sz="1600" b="1" dirty="0">
                  <a:solidFill>
                    <a:srgbClr val="E1E1E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Text Box 11"/>
              <p:cNvSpPr txBox="1">
                <a:spLocks noChangeArrowheads="1"/>
              </p:cNvSpPr>
              <p:nvPr/>
            </p:nvSpPr>
            <p:spPr bwMode="auto">
              <a:xfrm>
                <a:off x="1915687" y="2146158"/>
                <a:ext cx="3392664" cy="304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ko-KR" altLang="en-US" sz="1100" dirty="0" smtClean="0">
                    <a:solidFill>
                      <a:schemeClr val="bg1"/>
                    </a:solidFill>
                    <a:latin typeface="+mj-lt"/>
                    <a:ea typeface="맑은 고딕" pitchFamily="50" charset="-127"/>
                    <a:cs typeface="굴림" pitchFamily="50" charset="-127"/>
                  </a:rPr>
                  <a:t>결론 및 향후 계획</a:t>
                </a:r>
                <a:endPara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1565543" y="1865934"/>
                <a:ext cx="326585" cy="624784"/>
                <a:chOff x="1441868" y="1865934"/>
                <a:chExt cx="326585" cy="624784"/>
              </a:xfrm>
            </p:grpSpPr>
            <p:sp>
              <p:nvSpPr>
                <p:cNvPr id="81" name="직각 삼각형 80"/>
                <p:cNvSpPr/>
                <p:nvPr/>
              </p:nvSpPr>
              <p:spPr>
                <a:xfrm rot="5400000">
                  <a:off x="1319331" y="1988471"/>
                  <a:ext cx="483176" cy="238102"/>
                </a:xfrm>
                <a:prstGeom prst="rt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j-lt"/>
                  </a:endParaRPr>
                </a:p>
              </p:txBody>
            </p:sp>
            <p:sp>
              <p:nvSpPr>
                <p:cNvPr id="82" name="TextBox 13"/>
                <p:cNvSpPr txBox="1">
                  <a:spLocks noChangeArrowheads="1"/>
                </p:cNvSpPr>
                <p:nvPr/>
              </p:nvSpPr>
              <p:spPr bwMode="auto">
                <a:xfrm>
                  <a:off x="1505240" y="2060584"/>
                  <a:ext cx="263213" cy="4301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  <a:latin typeface="+mj-lt"/>
                      <a:ea typeface="맑은 고딕" panose="020B0503020000020004" pitchFamily="50" charset="-127"/>
                    </a:rPr>
                    <a:t>04</a:t>
                  </a:r>
                  <a:endParaRPr lang="ko-KR" altLang="en-US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482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메모리 사이클과 차트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1763688" y="1484784"/>
            <a:ext cx="5473481" cy="4557875"/>
            <a:chOff x="1690056" y="863699"/>
            <a:chExt cx="6554352" cy="545793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r="456" b="49051"/>
            <a:stretch/>
          </p:blipFill>
          <p:spPr>
            <a:xfrm>
              <a:off x="1692612" y="863699"/>
              <a:ext cx="6551796" cy="1994523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1690056" y="2858222"/>
              <a:ext cx="6480720" cy="3463414"/>
              <a:chOff x="4664159" y="3753984"/>
              <a:chExt cx="6480720" cy="3463414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4664159" y="3753984"/>
                <a:ext cx="6480720" cy="3463414"/>
                <a:chOff x="6126607" y="4005064"/>
                <a:chExt cx="6480720" cy="3463414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6607" y="4005064"/>
                  <a:ext cx="6480720" cy="3463414"/>
                </a:xfrm>
                <a:prstGeom prst="rect">
                  <a:avLst/>
                </a:prstGeom>
              </p:spPr>
            </p:pic>
            <p:cxnSp>
              <p:nvCxnSpPr>
                <p:cNvPr id="27" name="직선 연결선 26"/>
                <p:cNvCxnSpPr/>
                <p:nvPr/>
              </p:nvCxnSpPr>
              <p:spPr>
                <a:xfrm flipV="1">
                  <a:off x="8964488" y="4077072"/>
                  <a:ext cx="0" cy="3384376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/>
                <p:cNvCxnSpPr/>
                <p:nvPr/>
              </p:nvCxnSpPr>
              <p:spPr>
                <a:xfrm flipV="1">
                  <a:off x="11196736" y="4084102"/>
                  <a:ext cx="0" cy="3384376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4974478" y="4005064"/>
                <a:ext cx="2527562" cy="36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~18</a:t>
                </a:r>
                <a:r>
                  <a:rPr lang="ko-KR" altLang="en-US" sz="1400" dirty="0" smtClean="0"/>
                  <a:t>년 </a:t>
                </a:r>
                <a:r>
                  <a:rPr lang="en-US" altLang="ko-KR" sz="1400" dirty="0" smtClean="0"/>
                  <a:t>2</a:t>
                </a:r>
                <a:r>
                  <a:rPr lang="ko-KR" altLang="en-US" sz="1400" dirty="0" smtClean="0"/>
                  <a:t>분기 상승국면 </a:t>
                </a:r>
                <a:endParaRPr lang="ko-KR" altLang="en-US" sz="14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52322" y="5869727"/>
                <a:ext cx="2281966" cy="36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~19</a:t>
                </a:r>
                <a:r>
                  <a:rPr lang="ko-KR" altLang="en-US" sz="1400" dirty="0" smtClean="0"/>
                  <a:t>년 </a:t>
                </a:r>
                <a:r>
                  <a:rPr lang="en-US" altLang="ko-KR" sz="1400" dirty="0"/>
                  <a:t>4</a:t>
                </a:r>
                <a:r>
                  <a:rPr lang="ko-KR" altLang="en-US" sz="1400" dirty="0" smtClean="0"/>
                  <a:t>분기 하강국면 </a:t>
                </a:r>
                <a:endParaRPr lang="ko-KR" altLang="en-US" sz="1400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2771800" y="6301177"/>
            <a:ext cx="3562413" cy="34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어느 정도 비슷한 사이클을 가진다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743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골든 크로스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68" t="1986" r="4427" b="28501"/>
          <a:stretch/>
        </p:blipFill>
        <p:spPr>
          <a:xfrm>
            <a:off x="733443" y="1268760"/>
            <a:ext cx="7855044" cy="331236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267744" y="4941168"/>
            <a:ext cx="5064855" cy="1440160"/>
            <a:chOff x="2699792" y="4941168"/>
            <a:chExt cx="5064855" cy="1440160"/>
          </a:xfrm>
        </p:grpSpPr>
        <p:sp>
          <p:nvSpPr>
            <p:cNvPr id="21" name="타원 20"/>
            <p:cNvSpPr/>
            <p:nvPr/>
          </p:nvSpPr>
          <p:spPr>
            <a:xfrm>
              <a:off x="2699792" y="4941168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699792" y="5877272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FF020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6401" y="5023919"/>
              <a:ext cx="4334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5</a:t>
              </a:r>
              <a:r>
                <a:rPr lang="ko-KR" altLang="en-US" sz="1600" dirty="0" smtClean="0"/>
                <a:t>일 </a:t>
              </a:r>
              <a:r>
                <a:rPr lang="en-US" altLang="ko-KR" sz="1600" dirty="0" smtClean="0"/>
                <a:t>&lt; </a:t>
              </a: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20</a:t>
              </a:r>
              <a:r>
                <a:rPr lang="ko-KR" altLang="en-US" sz="1600" dirty="0" smtClean="0"/>
                <a:t>일</a:t>
              </a:r>
              <a:r>
                <a:rPr lang="en-US" altLang="ko-KR" sz="1600" dirty="0" smtClean="0"/>
                <a:t>: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데드</a:t>
              </a:r>
              <a:r>
                <a:rPr lang="ko-KR" altLang="en-US" sz="1600" dirty="0" smtClean="0"/>
                <a:t> 크로스 </a:t>
              </a:r>
              <a:endParaRPr lang="en-US" altLang="ko-KR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0025" y="5960023"/>
              <a:ext cx="4334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5</a:t>
              </a:r>
              <a:r>
                <a:rPr lang="ko-KR" altLang="en-US" sz="1600" dirty="0" smtClean="0"/>
                <a:t>일 </a:t>
              </a:r>
              <a:r>
                <a:rPr lang="en-US" altLang="ko-KR" sz="1600" dirty="0"/>
                <a:t>&gt;</a:t>
              </a:r>
              <a:r>
                <a:rPr lang="en-US" altLang="ko-KR" sz="1600" dirty="0" smtClean="0"/>
                <a:t> </a:t>
              </a: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20</a:t>
              </a:r>
              <a:r>
                <a:rPr lang="ko-KR" altLang="en-US" sz="1600" dirty="0" smtClean="0"/>
                <a:t>일</a:t>
              </a:r>
              <a:r>
                <a:rPr lang="en-US" altLang="ko-KR" sz="1600" dirty="0" smtClean="0"/>
                <a:t>: </a:t>
              </a:r>
              <a:r>
                <a:rPr lang="ko-KR" altLang="en-US" sz="1600" dirty="0" smtClean="0"/>
                <a:t>골든 크로스 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29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정배열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역배열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67" y="1369616"/>
            <a:ext cx="7562039" cy="319704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347864" y="4797152"/>
            <a:ext cx="5064855" cy="1440160"/>
            <a:chOff x="2699792" y="4941168"/>
            <a:chExt cx="5064855" cy="1440160"/>
          </a:xfrm>
        </p:grpSpPr>
        <p:sp>
          <p:nvSpPr>
            <p:cNvPr id="12" name="타원 11"/>
            <p:cNvSpPr/>
            <p:nvPr/>
          </p:nvSpPr>
          <p:spPr>
            <a:xfrm>
              <a:off x="2699792" y="5877272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699792" y="4941168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FF020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06401" y="5023919"/>
              <a:ext cx="4334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정배열</a:t>
              </a:r>
              <a:endParaRPr lang="en-US" altLang="ko-KR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30025" y="5960023"/>
              <a:ext cx="4334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/>
                <a:t>이동평균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역배열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11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투자자별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매매동향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5940152" y="4403709"/>
            <a:ext cx="320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최근 들어 외인 및 기관 </a:t>
            </a:r>
            <a:r>
              <a:rPr lang="ko-KR" altLang="en-US" sz="1600" dirty="0" err="1" smtClean="0"/>
              <a:t>매도세</a:t>
            </a:r>
            <a:r>
              <a:rPr lang="ko-KR" altLang="en-US" sz="1600" dirty="0" smtClean="0"/>
              <a:t> </a:t>
            </a: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5" y="4572986"/>
            <a:ext cx="2761156" cy="19855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84200"/>
            <a:ext cx="5629796" cy="317665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948264" y="2468794"/>
            <a:ext cx="432048" cy="17920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699947" y="5782926"/>
            <a:ext cx="432048" cy="1358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02728" y="6036670"/>
            <a:ext cx="432048" cy="1358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97776" y="6167350"/>
            <a:ext cx="432048" cy="1358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72489" y="5758660"/>
            <a:ext cx="285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개인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외국인 모두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년간 비슷한 거래량 수준을 보여준다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564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Parabolic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Sar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/ </a:t>
              </a:r>
              <a:r>
                <a:rPr lang="ko-KR" altLang="en-US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이격도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475656" y="5563978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강한 추세를 나타내는 </a:t>
            </a:r>
            <a:r>
              <a:rPr lang="en-US" altLang="ko-KR" sz="1600" dirty="0" smtClean="0"/>
              <a:t>Parabolic </a:t>
            </a:r>
            <a:r>
              <a:rPr lang="en-US" altLang="ko-KR" sz="1600" dirty="0" err="1" smtClean="0"/>
              <a:t>Sar</a:t>
            </a:r>
            <a:r>
              <a:rPr lang="ko-KR" altLang="en-US" sz="1600" dirty="0" smtClean="0"/>
              <a:t>가 주가 위에서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중점 이상을 그림</a:t>
            </a:r>
            <a:endParaRPr lang="en-US" altLang="ko-KR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25650"/>
            <a:ext cx="7344816" cy="40540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66569" y="5902532"/>
            <a:ext cx="856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이격도</a:t>
            </a:r>
            <a:r>
              <a:rPr lang="ko-KR" altLang="en-US" sz="1600" dirty="0" smtClean="0"/>
              <a:t> 또한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월 중순 이후로 지속적으로 </a:t>
            </a:r>
            <a:r>
              <a:rPr lang="en-US" altLang="ko-KR" sz="1600" dirty="0" smtClean="0"/>
              <a:t>100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밑을 </a:t>
            </a:r>
            <a:r>
              <a:rPr lang="ko-KR" altLang="en-US" sz="1600" dirty="0" err="1" smtClean="0"/>
              <a:t>유지중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87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차트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1514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DMI / ADX /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모멘텀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1150780" y="5661248"/>
            <a:ext cx="8578039" cy="677108"/>
            <a:chOff x="1466569" y="5563978"/>
            <a:chExt cx="8578039" cy="677108"/>
          </a:xfrm>
        </p:grpSpPr>
        <p:sp>
          <p:nvSpPr>
            <p:cNvPr id="19" name="TextBox 18"/>
            <p:cNvSpPr txBox="1"/>
            <p:nvPr/>
          </p:nvSpPr>
          <p:spPr>
            <a:xfrm>
              <a:off x="1475656" y="5563978"/>
              <a:ext cx="8568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/>
                <a:t>DMI - &gt; DMI + &gt; ADX : </a:t>
              </a:r>
              <a:r>
                <a:rPr lang="ko-KR" altLang="en-US" sz="1600" dirty="0" smtClean="0"/>
                <a:t>매도 세력이 강함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매도 추세</a:t>
              </a:r>
              <a:endParaRPr lang="en-US" altLang="ko-KR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66569" y="5902532"/>
              <a:ext cx="8568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/>
                <a:t>7</a:t>
              </a:r>
              <a:r>
                <a:rPr lang="ko-KR" altLang="en-US" sz="1600" dirty="0" smtClean="0"/>
                <a:t>월부터 모멘텀 지표가 </a:t>
              </a:r>
              <a:r>
                <a:rPr lang="en-US" altLang="ko-KR" sz="1600" dirty="0" smtClean="0"/>
                <a:t>100 </a:t>
              </a:r>
              <a:r>
                <a:rPr lang="ko-KR" altLang="en-US" sz="1600" dirty="0" smtClean="0"/>
                <a:t>밑에서 횡보를 계속 </a:t>
              </a:r>
              <a:r>
                <a:rPr lang="ko-KR" altLang="en-US" sz="1600" dirty="0" err="1" smtClean="0"/>
                <a:t>하고있음</a:t>
              </a:r>
              <a:r>
                <a:rPr lang="ko-KR" altLang="en-US" sz="1600" dirty="0" smtClean="0"/>
                <a:t> 하락 추세가 강함 </a:t>
              </a:r>
              <a:endParaRPr lang="en-US" altLang="ko-KR" sz="16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58823"/>
            <a:ext cx="6938227" cy="395666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380312" y="3717031"/>
            <a:ext cx="504056" cy="161787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0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시사점</a:t>
              </a:r>
              <a:r>
                <a:rPr lang="en-US" altLang="ko-KR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	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388978" y="1293758"/>
            <a:ext cx="6897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향후 신사업 </a:t>
            </a:r>
            <a:r>
              <a:rPr lang="en-US" altLang="ko-KR" sz="1600" dirty="0" smtClean="0"/>
              <a:t>CIS</a:t>
            </a:r>
            <a:r>
              <a:rPr lang="ko-KR" altLang="en-US" sz="1600" dirty="0" smtClean="0"/>
              <a:t>부분 에서 </a:t>
            </a:r>
            <a:r>
              <a:rPr lang="en-US" altLang="ko-KR" sz="1600" dirty="0" smtClean="0"/>
              <a:t>AI, </a:t>
            </a:r>
            <a:r>
              <a:rPr lang="ko-KR" altLang="en-US" sz="1600" dirty="0" err="1" smtClean="0"/>
              <a:t>자율자동차</a:t>
            </a:r>
            <a:r>
              <a:rPr lang="ko-KR" altLang="en-US" sz="1600" dirty="0" smtClean="0"/>
              <a:t> 등 이미지 센서 수요 증가 기대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인텔의 새로운 </a:t>
            </a:r>
            <a:r>
              <a:rPr lang="en-US" altLang="ko-KR" sz="1600" dirty="0" smtClean="0"/>
              <a:t>CPU </a:t>
            </a:r>
            <a:r>
              <a:rPr lang="ko-KR" altLang="en-US" sz="1600" dirty="0" smtClean="0"/>
              <a:t>출시로 인한 메모리 수요 확대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DDR5</a:t>
            </a:r>
            <a:r>
              <a:rPr lang="ko-KR" altLang="en-US" sz="1600" dirty="0" smtClean="0"/>
              <a:t>메모리 규격의 등장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현재는 </a:t>
            </a:r>
            <a:r>
              <a:rPr lang="en-US" altLang="ko-KR" sz="1600" dirty="0" smtClean="0"/>
              <a:t>DDR4</a:t>
            </a:r>
            <a:r>
              <a:rPr lang="ko-KR" altLang="en-US" sz="1600" dirty="0" smtClean="0"/>
              <a:t>메모리 규격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서버 회사의 메모리 재고 소진으로 인한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분기 매출 확대 가능성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10696" y="4042432"/>
            <a:ext cx="6228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분기 과대한 서버용 메모리 판매로 인한 수요자 중심 시장 형성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외교적 문제 </a:t>
            </a:r>
            <a:r>
              <a:rPr lang="en-US" altLang="ko-KR" sz="1600" dirty="0" smtClean="0"/>
              <a:t>( </a:t>
            </a:r>
            <a:r>
              <a:rPr lang="ko-KR" altLang="en-US" sz="1600" dirty="0" err="1" smtClean="0"/>
              <a:t>화웨이</a:t>
            </a:r>
            <a:r>
              <a:rPr lang="ko-KR" altLang="en-US" sz="1600" dirty="0" smtClean="0"/>
              <a:t> 수출규제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) 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코로나 리스크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619672" y="6165304"/>
            <a:ext cx="6624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장기적으로 호재가 있으나 단기적으로 악재가 겹쳐 관망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3069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시사점</a:t>
              </a:r>
              <a:r>
                <a:rPr lang="en-US" altLang="ko-KR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	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8" name="직각 삼각형 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9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397282" y="1340768"/>
            <a:ext cx="8703737" cy="5387809"/>
            <a:chOff x="253096" y="1366831"/>
            <a:chExt cx="8703737" cy="5387809"/>
          </a:xfrm>
        </p:grpSpPr>
        <p:grpSp>
          <p:nvGrpSpPr>
            <p:cNvPr id="14" name="그룹 13"/>
            <p:cNvGrpSpPr/>
            <p:nvPr/>
          </p:nvGrpSpPr>
          <p:grpSpPr>
            <a:xfrm>
              <a:off x="3850272" y="2782471"/>
              <a:ext cx="2185118" cy="951779"/>
              <a:chOff x="2987824" y="1562526"/>
              <a:chExt cx="2185118" cy="951779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2987824" y="1628800"/>
                <a:ext cx="648072" cy="6480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075072" y="1837196"/>
                <a:ext cx="5038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수요</a:t>
                </a:r>
                <a:endParaRPr lang="ko-KR" alt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76798" y="1562526"/>
                <a:ext cx="12961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중국 수출</a:t>
                </a:r>
                <a:endParaRPr lang="ko-KR" altLang="en-US" sz="10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76798" y="1830643"/>
                <a:ext cx="1224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미주 수출</a:t>
                </a:r>
                <a:endParaRPr lang="ko-KR" altLang="en-US" sz="10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869402" y="2114195"/>
                <a:ext cx="1296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/>
                  <a:t>( Sever</a:t>
                </a:r>
                <a:r>
                  <a:rPr lang="ko-KR" altLang="en-US" sz="1000" dirty="0" smtClean="0"/>
                  <a:t>용</a:t>
                </a:r>
                <a:r>
                  <a:rPr lang="en-US" altLang="ko-KR" sz="1000" dirty="0" smtClean="0"/>
                  <a:t>, Mobil </a:t>
                </a:r>
                <a:r>
                  <a:rPr lang="ko-KR" altLang="en-US" sz="1000" dirty="0" smtClean="0"/>
                  <a:t>용</a:t>
                </a:r>
                <a:r>
                  <a:rPr lang="en-US" altLang="ko-KR" sz="1000" dirty="0" smtClean="0"/>
                  <a:t>) </a:t>
                </a:r>
                <a:r>
                  <a:rPr lang="ko-KR" altLang="en-US" sz="1000" dirty="0" err="1" smtClean="0"/>
                  <a:t>고객사</a:t>
                </a:r>
                <a:r>
                  <a:rPr lang="ko-KR" altLang="en-US" sz="1000" dirty="0" smtClean="0"/>
                  <a:t> 재고 현황</a:t>
                </a:r>
                <a:r>
                  <a:rPr lang="en-US" altLang="ko-KR" sz="1000" dirty="0" smtClean="0"/>
                  <a:t> </a:t>
                </a:r>
                <a:r>
                  <a:rPr lang="ko-KR" altLang="en-US" sz="1000" dirty="0" smtClean="0"/>
                  <a:t> </a:t>
                </a:r>
                <a:endParaRPr lang="ko-KR" altLang="en-US" sz="700" dirty="0"/>
              </a:p>
            </p:txBody>
          </p:sp>
        </p:grpSp>
        <p:cxnSp>
          <p:nvCxnSpPr>
            <p:cNvPr id="26" name="직선 연결선 25"/>
            <p:cNvCxnSpPr>
              <a:stCxn id="3" idx="6"/>
              <a:endCxn id="15" idx="2"/>
            </p:cNvCxnSpPr>
            <p:nvPr/>
          </p:nvCxnSpPr>
          <p:spPr>
            <a:xfrm>
              <a:off x="2951739" y="3166228"/>
              <a:ext cx="898533" cy="6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V="1">
              <a:off x="3396528" y="2842192"/>
              <a:ext cx="0" cy="324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/>
            <p:cNvGrpSpPr/>
            <p:nvPr/>
          </p:nvGrpSpPr>
          <p:grpSpPr>
            <a:xfrm>
              <a:off x="1367563" y="2842192"/>
              <a:ext cx="3082108" cy="1218410"/>
              <a:chOff x="2546561" y="3212976"/>
              <a:chExt cx="3082108" cy="1218410"/>
            </a:xfrm>
          </p:grpSpPr>
          <p:sp>
            <p:nvSpPr>
              <p:cNvPr id="3" name="타원 2"/>
              <p:cNvSpPr/>
              <p:nvPr/>
            </p:nvSpPr>
            <p:spPr>
              <a:xfrm>
                <a:off x="3482665" y="3212976"/>
                <a:ext cx="648072" cy="6480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570164" y="3421372"/>
                <a:ext cx="526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공급</a:t>
                </a:r>
                <a:endParaRPr lang="ko-KR" alt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46561" y="3405065"/>
                <a:ext cx="936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원자재</a:t>
                </a:r>
                <a:endParaRPr lang="ko-KR" altLang="en-US" sz="12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544159" y="3969721"/>
                <a:ext cx="2084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/>
                  <a:t>! </a:t>
                </a:r>
                <a:r>
                  <a:rPr lang="ko-KR" altLang="en-US" sz="1200" dirty="0" smtClean="0"/>
                  <a:t>공급 및 수요 </a:t>
                </a:r>
                <a:r>
                  <a:rPr lang="en-US" altLang="ko-KR" sz="1200" dirty="0" smtClean="0"/>
                  <a:t>Value Chain </a:t>
                </a:r>
                <a:r>
                  <a:rPr lang="ko-KR" altLang="en-US" sz="1200" dirty="0" smtClean="0"/>
                  <a:t>에 대한 조사가 필요 </a:t>
                </a:r>
                <a:endParaRPr lang="ko-KR" altLang="en-US" sz="12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917832" y="2134399"/>
              <a:ext cx="6039001" cy="4620241"/>
              <a:chOff x="4019802" y="2515437"/>
              <a:chExt cx="6039001" cy="4620241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105120" y="2515437"/>
                <a:ext cx="794370" cy="6480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019802" y="2731368"/>
                <a:ext cx="11466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반도체가격</a:t>
                </a:r>
                <a:endParaRPr lang="ko-KR" altLang="en-US" sz="12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906891" y="4985011"/>
                <a:ext cx="9092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주식시장</a:t>
                </a:r>
                <a:endParaRPr lang="ko-KR" alt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081302" y="4495259"/>
                <a:ext cx="19120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뉴스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리포트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커뮤니티</a:t>
                </a:r>
                <a:endParaRPr lang="ko-KR" altLang="en-US" sz="120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749304" y="5430890"/>
                <a:ext cx="5760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개인</a:t>
                </a:r>
                <a:endParaRPr lang="ko-KR" altLang="en-US" sz="12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906891" y="6008587"/>
                <a:ext cx="5638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기관</a:t>
                </a:r>
                <a:endParaRPr lang="ko-KR" altLang="en-US" sz="12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612542" y="5742770"/>
                <a:ext cx="5517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외인</a:t>
                </a:r>
                <a:endParaRPr lang="ko-KR" altLang="en-US" sz="12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325367" y="6766346"/>
                <a:ext cx="1733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*</a:t>
                </a:r>
                <a:r>
                  <a:rPr lang="ko-KR" altLang="en-US" sz="900" dirty="0" smtClean="0"/>
                  <a:t>국내 주식 특성상 외인의</a:t>
                </a:r>
                <a:r>
                  <a:rPr lang="en-US" altLang="ko-KR" sz="900" dirty="0" smtClean="0"/>
                  <a:t/>
                </a:r>
                <a:br>
                  <a:rPr lang="en-US" altLang="ko-KR" sz="900" dirty="0" smtClean="0"/>
                </a:br>
                <a:r>
                  <a:rPr lang="ko-KR" altLang="en-US" sz="900" dirty="0" smtClean="0"/>
                  <a:t> 동향을 파악 하는 것이 중요함</a:t>
                </a:r>
                <a:endParaRPr lang="ko-KR" altLang="en-US" sz="900" dirty="0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73288" y="3899964"/>
              <a:ext cx="6033428" cy="1563938"/>
              <a:chOff x="3711606" y="3611363"/>
              <a:chExt cx="5274988" cy="1563938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711606" y="4344304"/>
                <a:ext cx="254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외부적 충격 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외교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코로나 등</a:t>
                </a:r>
                <a:r>
                  <a:rPr lang="en-US" altLang="ko-KR" sz="1200" dirty="0" smtClean="0"/>
                  <a:t>)</a:t>
                </a:r>
                <a:br>
                  <a:rPr lang="en-US" altLang="ko-KR" sz="1200" dirty="0" smtClean="0"/>
                </a:br>
                <a:endParaRPr lang="en-US" altLang="ko-KR" sz="1200" dirty="0" smtClean="0"/>
              </a:p>
              <a:p>
                <a:r>
                  <a:rPr lang="en-US" altLang="ko-KR" sz="1200" dirty="0" smtClean="0"/>
                  <a:t>- </a:t>
                </a:r>
                <a:r>
                  <a:rPr lang="ko-KR" altLang="en-US" sz="1200" dirty="0" smtClean="0"/>
                  <a:t>일본 </a:t>
                </a:r>
                <a:r>
                  <a:rPr lang="ko-KR" altLang="en-US" sz="1200" dirty="0" err="1" smtClean="0"/>
                  <a:t>수출규제로</a:t>
                </a:r>
                <a:r>
                  <a:rPr lang="ko-KR" altLang="en-US" sz="1200" dirty="0" smtClean="0"/>
                  <a:t> 인한 공급 타격 </a:t>
                </a:r>
                <a:r>
                  <a:rPr lang="en-US" altLang="ko-KR" sz="1200" dirty="0" smtClean="0"/>
                  <a:t> </a:t>
                </a:r>
              </a:p>
              <a:p>
                <a:r>
                  <a:rPr lang="en-US" altLang="ko-KR" sz="1200" dirty="0" smtClean="0"/>
                  <a:t>- </a:t>
                </a:r>
                <a:r>
                  <a:rPr lang="ko-KR" altLang="en-US" sz="1200" dirty="0" err="1" smtClean="0"/>
                  <a:t>미중</a:t>
                </a:r>
                <a:r>
                  <a:rPr lang="ko-KR" altLang="en-US" sz="1200" dirty="0" smtClean="0"/>
                  <a:t> 무역 전쟁으로 인한 수요 타격</a:t>
                </a:r>
                <a:endParaRPr lang="ko-KR" altLang="en-US" sz="1200" dirty="0"/>
              </a:p>
            </p:txBody>
          </p:sp>
          <p:cxnSp>
            <p:nvCxnSpPr>
              <p:cNvPr id="39" name="직선 화살표 연결선 38"/>
              <p:cNvCxnSpPr/>
              <p:nvPr/>
            </p:nvCxnSpPr>
            <p:spPr>
              <a:xfrm flipV="1">
                <a:off x="4560653" y="3951233"/>
                <a:ext cx="167169" cy="2511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/>
              <p:nvPr/>
            </p:nvCxnSpPr>
            <p:spPr>
              <a:xfrm>
                <a:off x="7979296" y="3611363"/>
                <a:ext cx="1007298" cy="1149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2" name="타원 41"/>
            <p:cNvSpPr/>
            <p:nvPr/>
          </p:nvSpPr>
          <p:spPr>
            <a:xfrm>
              <a:off x="740110" y="1976981"/>
              <a:ext cx="5312835" cy="2147213"/>
            </a:xfrm>
            <a:prstGeom prst="ellipse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3096" y="1554899"/>
              <a:ext cx="113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경쟁사 전략</a:t>
              </a:r>
              <a:endParaRPr lang="ko-KR" altLang="en-US" sz="1200" dirty="0"/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2085829" y="2022066"/>
              <a:ext cx="309941" cy="628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144722" y="1366831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Dram : SK, </a:t>
              </a:r>
              <a:r>
                <a:rPr lang="ko-KR" altLang="en-US" sz="1200" dirty="0" smtClean="0"/>
                <a:t>삼성 약 </a:t>
              </a:r>
              <a:r>
                <a:rPr lang="en-US" altLang="ko-KR" sz="1200" dirty="0" smtClean="0"/>
                <a:t>70% </a:t>
              </a:r>
              <a:r>
                <a:rPr lang="ko-KR" altLang="en-US" sz="1200" dirty="0" smtClean="0"/>
                <a:t>과점 시장 </a:t>
              </a:r>
              <a:endParaRPr lang="ko-KR" alt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44722" y="1721674"/>
              <a:ext cx="3024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NAND : </a:t>
              </a:r>
              <a:r>
                <a:rPr lang="ko-KR" altLang="en-US" sz="1200" dirty="0" smtClean="0"/>
                <a:t>삼성</a:t>
              </a:r>
              <a:r>
                <a:rPr lang="en-US" altLang="ko-KR" sz="1200" dirty="0" smtClean="0"/>
                <a:t>, SK, MICRON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등 </a:t>
              </a:r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개 기업 </a:t>
              </a:r>
              <a:endParaRPr lang="ko-KR" altLang="en-US" sz="1200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6372200" y="4491681"/>
              <a:ext cx="1774676" cy="1805682"/>
            </a:xfrm>
            <a:prstGeom prst="ellipse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17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691680" y="2492500"/>
            <a:ext cx="5510708" cy="1321940"/>
          </a:xfrm>
        </p:spPr>
        <p:txBody>
          <a:bodyPr/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THANK YOU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36" y="0"/>
            <a:ext cx="1638300" cy="7400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1"/>
            <a:ext cx="5947095" cy="568348"/>
            <a:chOff x="1565543" y="1865933"/>
            <a:chExt cx="3741124" cy="624785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개요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반도체 산업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585" cy="624784"/>
              <a:chOff x="1441868" y="1865934"/>
              <a:chExt cx="326585" cy="624784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240" y="2060584"/>
                <a:ext cx="263213" cy="430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2366445" y="4696609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그렇다면 </a:t>
            </a:r>
            <a:r>
              <a:rPr lang="en-US" altLang="ko-KR" dirty="0" smtClean="0"/>
              <a:t>D</a:t>
            </a:r>
            <a:r>
              <a:rPr lang="ko-KR" altLang="en-US" dirty="0" smtClean="0"/>
              <a:t>램과 </a:t>
            </a:r>
            <a:r>
              <a:rPr lang="ko-KR" altLang="en-US" dirty="0" err="1" smtClean="0"/>
              <a:t>낸드</a:t>
            </a:r>
            <a:r>
              <a:rPr lang="ko-KR" altLang="en-US" dirty="0" smtClean="0"/>
              <a:t> 플래시는 무엇일까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시장 참여자는 누가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77" y="3544481"/>
            <a:ext cx="7266059" cy="8608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4824"/>
            <a:ext cx="5862547" cy="150917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652120" y="2276872"/>
            <a:ext cx="18722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81328" y="2466520"/>
            <a:ext cx="35320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779912" y="2852936"/>
            <a:ext cx="266429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6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1"/>
            <a:ext cx="5947095" cy="568348"/>
            <a:chOff x="1565543" y="1865933"/>
            <a:chExt cx="3741124" cy="624785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개요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반도체의 종류 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585" cy="624784"/>
              <a:chOff x="1441868" y="1865934"/>
              <a:chExt cx="326585" cy="624784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240" y="2060584"/>
                <a:ext cx="263213" cy="430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385793" y="1628800"/>
            <a:ext cx="7415405" cy="5023958"/>
            <a:chOff x="443009" y="2351202"/>
            <a:chExt cx="7415405" cy="5023958"/>
          </a:xfrm>
        </p:grpSpPr>
        <p:grpSp>
          <p:nvGrpSpPr>
            <p:cNvPr id="2" name="그룹 1"/>
            <p:cNvGrpSpPr/>
            <p:nvPr/>
          </p:nvGrpSpPr>
          <p:grpSpPr>
            <a:xfrm>
              <a:off x="971600" y="2351202"/>
              <a:ext cx="6858096" cy="3200489"/>
              <a:chOff x="1027603" y="1560388"/>
              <a:chExt cx="9280644" cy="433102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17397" y="1831363"/>
                <a:ext cx="2990850" cy="1190625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7603" y="1560388"/>
                <a:ext cx="5162184" cy="4331027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7273" y="3798459"/>
                <a:ext cx="2028825" cy="1400175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6369539" y="3453695"/>
              <a:ext cx="710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Dram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50755" y="5182359"/>
              <a:ext cx="2107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NAND Flash Memory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20904" y="6667274"/>
              <a:ext cx="49212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Ram(Random Access Memory) </a:t>
              </a:r>
            </a:p>
            <a:p>
              <a:r>
                <a:rPr lang="en-US" altLang="ko-KR" sz="2000" dirty="0" smtClean="0"/>
                <a:t>Rom(Read </a:t>
              </a:r>
              <a:r>
                <a:rPr lang="en-US" altLang="ko-KR" sz="2000" dirty="0"/>
                <a:t>O</a:t>
              </a:r>
              <a:r>
                <a:rPr lang="en-US" altLang="ko-KR" sz="2000" dirty="0" smtClean="0"/>
                <a:t>nly Memory)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009" y="6023610"/>
              <a:ext cx="59265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Memory </a:t>
              </a:r>
              <a:r>
                <a:rPr lang="en-US" altLang="ko-KR" sz="1600" dirty="0" smtClean="0"/>
                <a:t>(</a:t>
              </a:r>
              <a:r>
                <a:rPr lang="ko-KR" altLang="en-US" sz="1200" dirty="0" smtClean="0"/>
                <a:t>데이터를 기록  하거나 읽기 위한 저장공간</a:t>
              </a:r>
              <a:r>
                <a:rPr lang="en-US" altLang="ko-KR" sz="1600" dirty="0" smtClean="0"/>
                <a:t>)</a:t>
              </a:r>
            </a:p>
          </p:txBody>
        </p:sp>
      </p:grpSp>
      <p:cxnSp>
        <p:nvCxnSpPr>
          <p:cNvPr id="5" name="꺾인 연결선 4"/>
          <p:cNvCxnSpPr/>
          <p:nvPr/>
        </p:nvCxnSpPr>
        <p:spPr>
          <a:xfrm>
            <a:off x="971600" y="5837871"/>
            <a:ext cx="665439" cy="460944"/>
          </a:xfrm>
          <a:prstGeom prst="bentConnector3">
            <a:avLst>
              <a:gd name="adj1" fmla="val -153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06280" y="6337287"/>
            <a:ext cx="38120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none"/>
              </a:rPr>
              <a:t>전원이 </a:t>
            </a:r>
            <a:r>
              <a:rPr lang="ko-KR" altLang="en-US" sz="1200" dirty="0">
                <a:solidFill>
                  <a:srgbClr val="000000"/>
                </a:solidFill>
                <a:latin typeface="none"/>
              </a:rPr>
              <a:t>끊어져도 기록된 데이터들이 소멸되지 </a:t>
            </a:r>
            <a:r>
              <a:rPr lang="ko-KR" altLang="en-US" sz="1200" dirty="0" smtClean="0">
                <a:solidFill>
                  <a:srgbClr val="000000"/>
                </a:solidFill>
                <a:latin typeface="none"/>
              </a:rPr>
              <a:t>않음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4932040" y="6021816"/>
            <a:ext cx="39195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none"/>
              </a:rPr>
              <a:t>전원이 끊어지면 </a:t>
            </a:r>
            <a:r>
              <a:rPr lang="ko-KR" altLang="en-US" sz="1200" dirty="0" smtClean="0">
                <a:solidFill>
                  <a:srgbClr val="000000"/>
                </a:solidFill>
                <a:latin typeface="none"/>
              </a:rPr>
              <a:t>기억되어 있는 데이터들이 소멸함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465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매출액 비중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538" y="1196752"/>
            <a:ext cx="2952327" cy="3970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46" y="1184008"/>
            <a:ext cx="2812469" cy="396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46905" y="5373216"/>
            <a:ext cx="4638081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Mobile </a:t>
            </a:r>
            <a:r>
              <a:rPr lang="ko-KR" altLang="en-US" sz="1600" dirty="0" smtClean="0"/>
              <a:t>반도체 수요가 감소하며 </a:t>
            </a:r>
            <a:r>
              <a:rPr lang="en-US" altLang="ko-KR" sz="1600" dirty="0" smtClean="0"/>
              <a:t>MCP </a:t>
            </a:r>
            <a:r>
              <a:rPr lang="ko-KR" altLang="en-US" sz="1600" dirty="0" smtClean="0"/>
              <a:t>또한 감소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Dram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Server, Mobile</a:t>
            </a:r>
            <a:r>
              <a:rPr lang="ko-KR" altLang="en-US" sz="1600" dirty="0" smtClean="0"/>
              <a:t>의 비중 </a:t>
            </a:r>
            <a:r>
              <a:rPr lang="en-US" altLang="ko-KR" sz="1600" dirty="0" smtClean="0"/>
              <a:t>80%~</a:t>
            </a:r>
            <a:br>
              <a:rPr lang="en-US" altLang="ko-KR" sz="1600" dirty="0" smtClean="0"/>
            </a:b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매출액중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Server </a:t>
            </a:r>
            <a:r>
              <a:rPr lang="ko-KR" altLang="en-US" sz="1100" dirty="0" smtClean="0"/>
              <a:t>매출액이 증가하고 있음</a:t>
            </a:r>
            <a:r>
              <a:rPr lang="en-US" altLang="ko-KR" sz="11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</a:t>
            </a:r>
            <a:r>
              <a:rPr lang="en-US" altLang="ko-KR" sz="1600" dirty="0" smtClean="0"/>
              <a:t>NAND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SSD, Mobile </a:t>
            </a:r>
            <a:r>
              <a:rPr lang="ko-KR" altLang="en-US" sz="1600" dirty="0" smtClean="0"/>
              <a:t>비중 </a:t>
            </a:r>
            <a:r>
              <a:rPr lang="en-US" altLang="ko-KR" sz="1600" dirty="0" smtClean="0"/>
              <a:t>90%~</a:t>
            </a:r>
            <a:br>
              <a:rPr lang="en-US" altLang="ko-KR" sz="1600" dirty="0" smtClean="0"/>
            </a:b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매출액중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SSD </a:t>
            </a:r>
            <a:r>
              <a:rPr lang="ko-KR" altLang="en-US" sz="1200" dirty="0" smtClean="0"/>
              <a:t>매출이 증가하고 있음</a:t>
            </a:r>
            <a:r>
              <a:rPr lang="en-US" altLang="ko-KR" sz="1200" dirty="0" smtClean="0"/>
              <a:t>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0441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점유율 및 시장 참여자 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2771800" y="1484784"/>
            <a:ext cx="792088" cy="187220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68344" y="1493684"/>
            <a:ext cx="576064" cy="1719291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55070" y="1113194"/>
            <a:ext cx="8537410" cy="5516262"/>
            <a:chOff x="355070" y="1113194"/>
            <a:chExt cx="8537410" cy="5516262"/>
          </a:xfrm>
        </p:grpSpPr>
        <p:grpSp>
          <p:nvGrpSpPr>
            <p:cNvPr id="24" name="그룹 23"/>
            <p:cNvGrpSpPr/>
            <p:nvPr/>
          </p:nvGrpSpPr>
          <p:grpSpPr>
            <a:xfrm>
              <a:off x="355070" y="1113194"/>
              <a:ext cx="8537410" cy="2698290"/>
              <a:chOff x="355070" y="1113194"/>
              <a:chExt cx="8537410" cy="2698290"/>
            </a:xfrm>
          </p:grpSpPr>
          <p:pic>
            <p:nvPicPr>
              <p:cNvPr id="13" name="Picture 2" descr="자료 : 트렌드포스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1113831"/>
                <a:ext cx="4320480" cy="2697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www.elinfor.com/article/5/-/5-26%201-2%20Revenue%20Ranking%20of%20Global%20NAND%20Flash%20Brand%20Suppliers%20in%20the%201Q%20of%202020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070" y="1113194"/>
                <a:ext cx="4043838" cy="2698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489460" y="4183074"/>
              <a:ext cx="7826956" cy="2446382"/>
              <a:chOff x="489460" y="4183074"/>
              <a:chExt cx="7826956" cy="244638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460" y="4183074"/>
                <a:ext cx="3909448" cy="2151050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698669" y="4642976"/>
                <a:ext cx="993011" cy="216024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47887" y="6268820"/>
                <a:ext cx="10582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NAND 5</a:t>
                </a:r>
                <a:r>
                  <a:rPr lang="ko-KR" altLang="en-US" sz="1600" dirty="0" smtClean="0"/>
                  <a:t>위</a:t>
                </a:r>
                <a:endParaRPr lang="en-US" altLang="ko-KR" sz="1600" dirty="0" smtClean="0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5"/>
              <a:srcRect t="3241" r="-10" b="-1"/>
              <a:stretch/>
            </p:blipFill>
            <p:spPr>
              <a:xfrm>
                <a:off x="4788024" y="4243170"/>
                <a:ext cx="3528392" cy="202565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940152" y="6290902"/>
                <a:ext cx="10582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/>
                  <a:t>DRAM 2</a:t>
                </a:r>
                <a:r>
                  <a:rPr lang="ko-KR" altLang="en-US" sz="1600" dirty="0" smtClean="0"/>
                  <a:t>위</a:t>
                </a:r>
                <a:endParaRPr lang="en-US" altLang="ko-KR" sz="1600" dirty="0" smtClean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697751" y="5445342"/>
                <a:ext cx="784329" cy="174260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30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기초지표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84" y="1128425"/>
            <a:ext cx="7530798" cy="2016224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38732" y="3276906"/>
            <a:ext cx="4427321" cy="3435138"/>
            <a:chOff x="558013" y="3420922"/>
            <a:chExt cx="4427321" cy="34351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13" y="3573016"/>
              <a:ext cx="2195072" cy="15383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1078" y="3631611"/>
              <a:ext cx="2304256" cy="150217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951" y="5439398"/>
              <a:ext cx="2213534" cy="141666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7485" y="5401889"/>
              <a:ext cx="2156645" cy="14287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403521" y="3420922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EPS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32874" y="5184943"/>
              <a:ext cx="1115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EV/EBITDA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8593" y="3425132"/>
              <a:ext cx="506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PER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86459" y="5186277"/>
              <a:ext cx="530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ROE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58013" y="6641831"/>
            <a:ext cx="34909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*EBITDA : </a:t>
            </a:r>
            <a:r>
              <a:rPr lang="ko-KR" altLang="en-US" sz="8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기업이 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영업활동을 통해 벌어들이는 현금창출 능력을 보여준다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5148064" y="445615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‘19 EPS</a:t>
            </a:r>
            <a:r>
              <a:rPr lang="ko-KR" altLang="en-US" sz="1600" dirty="0" smtClean="0"/>
              <a:t>가 급감하면서 </a:t>
            </a:r>
            <a:r>
              <a:rPr lang="en-US" altLang="ko-KR" sz="1600" dirty="0" smtClean="0"/>
              <a:t>PER</a:t>
            </a:r>
            <a:r>
              <a:rPr lang="ko-KR" altLang="en-US" sz="1600" dirty="0" smtClean="0"/>
              <a:t>이 급격하게 증가함을 볼 수 있다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064" y="504962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이는 </a:t>
            </a:r>
            <a:r>
              <a:rPr lang="en-US" altLang="ko-KR" sz="1600" dirty="0" smtClean="0"/>
              <a:t>SK </a:t>
            </a:r>
            <a:r>
              <a:rPr lang="ko-KR" altLang="en-US" sz="1600" dirty="0" smtClean="0"/>
              <a:t>하이닉스 뿐만 아니라 전기 전자 전체에서 일어난 현상임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72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매출액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6" name="그룹 35"/>
          <p:cNvGrpSpPr/>
          <p:nvPr/>
        </p:nvGrpSpPr>
        <p:grpSpPr>
          <a:xfrm>
            <a:off x="537837" y="1268760"/>
            <a:ext cx="7639497" cy="3660076"/>
            <a:chOff x="537837" y="1268760"/>
            <a:chExt cx="7639497" cy="3660076"/>
          </a:xfrm>
        </p:grpSpPr>
        <p:grpSp>
          <p:nvGrpSpPr>
            <p:cNvPr id="13" name="그룹 12"/>
            <p:cNvGrpSpPr/>
            <p:nvPr/>
          </p:nvGrpSpPr>
          <p:grpSpPr>
            <a:xfrm>
              <a:off x="537837" y="1268760"/>
              <a:ext cx="7639497" cy="3660076"/>
              <a:chOff x="537837" y="1294422"/>
              <a:chExt cx="7639497" cy="366007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37" y="1300494"/>
                <a:ext cx="3638163" cy="3654004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5976" y="1294422"/>
                <a:ext cx="3799706" cy="444763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5976" y="1739185"/>
                <a:ext cx="3821358" cy="1935710"/>
              </a:xfrm>
              <a:prstGeom prst="rect">
                <a:avLst/>
              </a:prstGeom>
            </p:spPr>
          </p:pic>
        </p:grpSp>
        <p:sp>
          <p:nvSpPr>
            <p:cNvPr id="14" name="타원 13"/>
            <p:cNvSpPr/>
            <p:nvPr/>
          </p:nvSpPr>
          <p:spPr>
            <a:xfrm>
              <a:off x="7093406" y="2755089"/>
              <a:ext cx="327309" cy="216024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7093406" y="2126294"/>
              <a:ext cx="327309" cy="216024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3196229" y="4667444"/>
              <a:ext cx="288032" cy="246152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화살표 연결선 25"/>
          <p:cNvCxnSpPr/>
          <p:nvPr/>
        </p:nvCxnSpPr>
        <p:spPr>
          <a:xfrm>
            <a:off x="2764180" y="1814344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71800" y="2012464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2010564" y="2888763"/>
            <a:ext cx="1697340" cy="842952"/>
          </a:xfrm>
          <a:prstGeom prst="ellipse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58012" y="5126955"/>
            <a:ext cx="9187648" cy="1320636"/>
            <a:chOff x="1763688" y="5974864"/>
            <a:chExt cx="9187648" cy="1320636"/>
          </a:xfrm>
        </p:grpSpPr>
        <p:sp>
          <p:nvSpPr>
            <p:cNvPr id="28" name="타원 27"/>
            <p:cNvSpPr/>
            <p:nvPr/>
          </p:nvSpPr>
          <p:spPr>
            <a:xfrm>
              <a:off x="5838575" y="6049455"/>
              <a:ext cx="288032" cy="246152"/>
            </a:xfrm>
            <a:prstGeom prst="ellipse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763688" y="5974864"/>
              <a:ext cx="9187648" cy="1320636"/>
              <a:chOff x="2389670" y="5193095"/>
              <a:chExt cx="9187648" cy="132063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389670" y="5221485"/>
                <a:ext cx="41194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19</a:t>
                </a:r>
                <a:r>
                  <a:rPr lang="ko-KR" altLang="en-US" sz="1600" dirty="0" smtClean="0"/>
                  <a:t>년도 순 이익률이 낮아지며 </a:t>
                </a:r>
                <a:r>
                  <a:rPr lang="en-US" altLang="ko-KR" sz="1600" dirty="0" smtClean="0"/>
                  <a:t>PER</a:t>
                </a:r>
                <a:r>
                  <a:rPr lang="ko-KR" altLang="en-US" sz="1600" dirty="0" smtClean="0"/>
                  <a:t>이 급등 </a:t>
                </a:r>
                <a:endParaRPr lang="en-US" altLang="ko-KR" sz="1600" dirty="0" smtClean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89670" y="5682734"/>
                <a:ext cx="43346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매출액 감소율 </a:t>
                </a:r>
                <a:r>
                  <a:rPr lang="en-US" altLang="ko-KR" sz="1600" dirty="0" smtClean="0"/>
                  <a:t>&lt; </a:t>
                </a:r>
                <a:r>
                  <a:rPr lang="ko-KR" altLang="en-US" sz="1600" dirty="0" smtClean="0"/>
                  <a:t>영업이익 감소율</a:t>
                </a:r>
                <a:r>
                  <a:rPr lang="en-US" altLang="ko-KR" sz="1600" dirty="0" smtClean="0"/>
                  <a:t/>
                </a:r>
                <a:br>
                  <a:rPr lang="en-US" altLang="ko-KR" sz="1600" dirty="0" smtClean="0"/>
                </a:br>
                <a:endParaRPr lang="en-US" altLang="ko-K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큰 변동 없는 자산 부채 자본 총계    </a:t>
                </a:r>
                <a:endParaRPr lang="en-US" altLang="ko-KR" sz="1600" dirty="0" smtClean="0"/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>
                <a:off x="5838575" y="5877272"/>
                <a:ext cx="2880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/>
              <p:cNvSpPr/>
              <p:nvPr/>
            </p:nvSpPr>
            <p:spPr>
              <a:xfrm>
                <a:off x="5792791" y="6240095"/>
                <a:ext cx="358561" cy="17807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242696" y="5193095"/>
                <a:ext cx="43346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19</a:t>
                </a:r>
                <a:r>
                  <a:rPr lang="ko-KR" altLang="en-US" sz="1600" dirty="0" smtClean="0"/>
                  <a:t>년에 </a:t>
                </a:r>
                <a:r>
                  <a:rPr lang="ko-KR" altLang="en-US" sz="1600" dirty="0" err="1" smtClean="0"/>
                  <a:t>무슨일이</a:t>
                </a:r>
                <a:r>
                  <a:rPr lang="ko-KR" altLang="en-US" sz="1600" dirty="0" smtClean="0"/>
                  <a:t> </a:t>
                </a:r>
                <a:r>
                  <a:rPr lang="ko-KR" altLang="en-US" sz="1600" dirty="0" err="1" smtClean="0"/>
                  <a:t>일어난걸까</a:t>
                </a:r>
                <a:r>
                  <a:rPr lang="en-US" altLang="ko-KR" sz="1600" dirty="0" smtClean="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9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매출액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32" y="1917015"/>
            <a:ext cx="3611115" cy="12494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36" y="3254085"/>
            <a:ext cx="3964305" cy="11856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43808" y="1373635"/>
            <a:ext cx="4334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19</a:t>
            </a:r>
            <a:r>
              <a:rPr lang="ko-KR" altLang="en-US" sz="1600" dirty="0" smtClean="0"/>
              <a:t>년에 </a:t>
            </a:r>
            <a:r>
              <a:rPr lang="ko-KR" altLang="en-US" sz="1600" dirty="0" err="1" smtClean="0"/>
              <a:t>무슨일이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일어난걸까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9378" y="4915608"/>
            <a:ext cx="4334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과잉공급 이슈는 꾸준히 일어 </a:t>
            </a:r>
            <a:r>
              <a:rPr lang="ko-KR" altLang="en-US" sz="1600" dirty="0" err="1" smtClean="0"/>
              <a:t>난듯</a:t>
            </a:r>
            <a:r>
              <a:rPr lang="ko-KR" altLang="en-US" sz="1600" dirty="0" smtClean="0"/>
              <a:t> 싶다</a:t>
            </a:r>
            <a:r>
              <a:rPr lang="en-US" altLang="ko-KR" sz="1600" dirty="0" smtClean="0"/>
              <a:t>..</a:t>
            </a:r>
            <a:endParaRPr lang="en-US" altLang="ko-KR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108928" y="2060848"/>
            <a:ext cx="324571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743532" y="2204864"/>
            <a:ext cx="33830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612837" y="3573016"/>
            <a:ext cx="39184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79512" y="4841232"/>
            <a:ext cx="4691501" cy="1149143"/>
            <a:chOff x="307151" y="4841531"/>
            <a:chExt cx="4691501" cy="11491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51" y="4841531"/>
              <a:ext cx="4691501" cy="1149143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395536" y="5085184"/>
              <a:ext cx="36004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4809378" y="5433027"/>
            <a:ext cx="433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새로운 수요처가 없다면 감산 </a:t>
            </a:r>
            <a:r>
              <a:rPr lang="en-US" altLang="ko-KR" sz="1600" dirty="0" smtClean="0"/>
              <a:t>OR </a:t>
            </a:r>
            <a:r>
              <a:rPr lang="ko-KR" altLang="en-US" sz="1600" dirty="0" smtClean="0"/>
              <a:t>장비투자액을 줄이는 방안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44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9512" y="235440"/>
            <a:ext cx="5947095" cy="546400"/>
            <a:chOff x="1565543" y="1865933"/>
            <a:chExt cx="3741124" cy="600658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914003" y="1865933"/>
              <a:ext cx="2960616" cy="372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 b="1" dirty="0" smtClean="0">
                  <a:solidFill>
                    <a:srgbClr val="FF3B3B"/>
                  </a:solidFill>
                  <a:latin typeface="+mj-lt"/>
                  <a:ea typeface="맑은 고딕" panose="020B0503020000020004" pitchFamily="50" charset="-127"/>
                </a:rPr>
                <a:t>기업 분석</a:t>
              </a:r>
              <a:endParaRPr lang="en-US" altLang="ko-KR" sz="1600" b="1" dirty="0">
                <a:solidFill>
                  <a:srgbClr val="FF3B3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914003" y="2168258"/>
              <a:ext cx="3392664" cy="287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메모리 사이클 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565543" y="1865934"/>
              <a:ext cx="326675" cy="600657"/>
              <a:chOff x="1441868" y="1865934"/>
              <a:chExt cx="326675" cy="600657"/>
            </a:xfrm>
          </p:grpSpPr>
          <p:sp>
            <p:nvSpPr>
              <p:cNvPr id="11" name="직각 삼각형 1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1505150" y="2060584"/>
                <a:ext cx="263393" cy="406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581775" cy="39147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76711" y="5485691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분기 </a:t>
            </a:r>
            <a:r>
              <a:rPr lang="en-US" altLang="ko-KR" sz="1600" dirty="0" smtClean="0"/>
              <a:t>Server Memory </a:t>
            </a:r>
            <a:r>
              <a:rPr lang="ko-KR" altLang="en-US" sz="1600" dirty="0" smtClean="0"/>
              <a:t>판매 증대에 따른 수요자 재고 상승이 관건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511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24407</TotalTime>
  <Words>470</Words>
  <Application>Microsoft Office PowerPoint</Application>
  <PresentationFormat>화면 슬라이드 쇼(4:3)</PresentationFormat>
  <Paragraphs>132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Calibri</vt:lpstr>
      <vt:lpstr>굴림체</vt:lpstr>
      <vt:lpstr>none</vt:lpstr>
      <vt:lpstr>맑은 고딕</vt:lpstr>
      <vt:lpstr>나눔고딕</vt:lpstr>
      <vt:lpstr>Arial</vt:lpstr>
      <vt:lpstr>굴림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? ??</cp:lastModifiedBy>
  <cp:revision>52</cp:revision>
  <dcterms:created xsi:type="dcterms:W3CDTF">2010-02-01T08:03:16Z</dcterms:created>
  <dcterms:modified xsi:type="dcterms:W3CDTF">2020-08-20T08:55:58Z</dcterms:modified>
  <cp:category>www.slidemembers.com</cp:category>
</cp:coreProperties>
</file>